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2"/>
  </p:notesMasterIdLst>
  <p:handoutMasterIdLst>
    <p:handoutMasterId r:id="rId13"/>
  </p:handoutMasterIdLst>
  <p:sldIdLst>
    <p:sldId id="256" r:id="rId3"/>
    <p:sldId id="257" r:id="rId4"/>
    <p:sldId id="258" r:id="rId5"/>
    <p:sldId id="259" r:id="rId6"/>
    <p:sldId id="269" r:id="rId7"/>
    <p:sldId id="264" r:id="rId8"/>
    <p:sldId id="266" r:id="rId9"/>
    <p:sldId id="267" r:id="rId10"/>
    <p:sldId id="26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-61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8" d="100"/>
          <a:sy n="58" d="100"/>
        </p:scale>
        <p:origin x="2808" y="7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EAAF3-9831-450B-8D59-2C09DB96C8FC}" type="datetimeFigureOut">
              <a:rPr lang="cs-CZ" smtClean="0"/>
              <a:pPr/>
              <a:t>12.4.2015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34459-7356-44BF-850D-8B30C4FB3B6B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46901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50CD79-FC16-4410-AB61-17F26E6D3BC8}" type="datetimeFigureOut">
              <a:rPr lang="cs-CZ" smtClean="0"/>
              <a:pPr/>
              <a:t>12.4.2015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3C37BE-C303-496D-B5CD-85F2937540FC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37BE-C303-496D-B5CD-85F2937540FC}" type="slidenum">
              <a:rPr lang="cs-CZ" smtClean="0"/>
              <a:pPr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86265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8" name="Obdélník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cs-CZ" smtClean="0"/>
              <a:pPr/>
              <a:t>12.4.2015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11" name="Obrázek  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59756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Piál 1Zástupný symbol pro obrázek 2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cs-CZ" smtClean="0"/>
              <a:pPr/>
              <a:t>12.4.2015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769637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cs-CZ" smtClean="0"/>
              <a:pPr/>
              <a:t>12.4.2015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012076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cs-CZ" smtClean="0"/>
              <a:pPr/>
              <a:t>12.4.2015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cs-CZ" smtClean="0"/>
              <a:pPr/>
              <a:t>‹#›</a:t>
            </a:fld>
            <a:endParaRPr lang="cs-CZ" dirty="0"/>
          </a:p>
        </p:txBody>
      </p:sp>
      <p:grpSp>
        <p:nvGrpSpPr>
          <p:cNvPr id="7" name="Skupina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Přímá spojnice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Přímá spojnice 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445927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cs-CZ" smtClean="0"/>
              <a:pPr/>
              <a:t>12.4.2015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786876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Úvodní snímek s obráz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Skupina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Přímá spojnice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Přímá spojnice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Skupina 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Přímá spojnice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Přímá spojnice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Obdélník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8" name="Obdélník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 dirty="0"/>
          </a:p>
        </p:txBody>
      </p:sp>
      <p:pic>
        <p:nvPicPr>
          <p:cNvPr id="10" name="Obrázek  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sp>
        <p:nvSpPr>
          <p:cNvPr id="11" name="Piál 1Zástupný symbol pro obrázek 10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/>
          <a:lstStyle>
            <a:lvl1pPr marL="0" indent="0" algn="ctr">
              <a:buNone/>
              <a:defRPr/>
            </a:lvl1pPr>
          </a:lstStyle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19" name="Pokyny"/>
          <p:cNvSpPr/>
          <p:nvPr/>
        </p:nvSpPr>
        <p:spPr>
          <a:xfrm>
            <a:off x="12344400" y="0"/>
            <a:ext cx="1295400" cy="68580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14400">
              <a:buNone/>
            </a:pPr>
            <a:r>
              <a:rPr lang="cs-CZ" sz="1200" b="1" i="1" dirty="0" smtClean="0">
                <a:latin typeface="Arial"/>
                <a:ea typeface="+mn-ea"/>
                <a:cs typeface="Arial"/>
              </a:rPr>
              <a:t>POZNÁMKA:</a:t>
            </a:r>
          </a:p>
          <a:p>
            <a:pPr algn="l" defTabSz="914400">
              <a:buNone/>
            </a:pPr>
            <a:r>
              <a:rPr lang="cs-CZ" sz="1200" b="0" i="1" dirty="0" smtClean="0">
                <a:latin typeface="Arial"/>
                <a:ea typeface="+mn-ea"/>
                <a:cs typeface="Arial"/>
              </a:rPr>
              <a:t>Pokud chcete změnit obrázek na tomto snímku, vyberte obrázek a odstraňte ho. Potom klikněte na ikonu Obrázek v zástupném textu a vložte vlastní obrázek.</a:t>
            </a:r>
            <a:endParaRPr lang="cs-CZ" sz="1200" b="0" i="1" dirty="0"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3943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Skupina 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Skupina 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Přímá spojnice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Přímá spojnice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Obdélník 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grpSp>
          <p:nvGrpSpPr>
            <p:cNvPr id="11" name="Skupina 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Přímá spojnice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Přímá spojnice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anchor="ctr">
            <a:normAutofit/>
          </a:bodyPr>
          <a:lstStyle>
            <a:lvl1pPr>
              <a:defRPr sz="4400" cap="all" baseline="0">
                <a:solidFill>
                  <a:schemeClr val="bg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cs-CZ" smtClean="0"/>
              <a:pPr/>
              <a:t>12.4.2015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7" name="Obrázek  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02678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cs-CZ" smtClean="0"/>
              <a:pPr/>
              <a:t>12.4.2015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527791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cs-CZ" smtClean="0"/>
              <a:pPr/>
              <a:t>12.4.2015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971016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cs-CZ" smtClean="0"/>
              <a:pPr/>
              <a:t>12.4.2015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758111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cs-CZ" smtClean="0"/>
              <a:pPr/>
              <a:t>12.4.2015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02416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cs-CZ" smtClean="0"/>
              <a:pPr/>
              <a:t>12.4.2015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769764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6000">
              <a:schemeClr val="accent6">
                <a:lumMod val="5000"/>
                <a:lumOff val="95000"/>
              </a:schemeClr>
            </a:gs>
            <a:gs pos="91000">
              <a:schemeClr val="accent6">
                <a:lumMod val="45000"/>
                <a:lumOff val="55000"/>
              </a:schemeClr>
            </a:gs>
            <a:gs pos="81000">
              <a:schemeClr val="accent6">
                <a:lumMod val="45000"/>
                <a:lumOff val="55000"/>
              </a:schemeClr>
            </a:gs>
            <a:gs pos="100000">
              <a:schemeClr val="accent6">
                <a:lumMod val="30000"/>
                <a:lumOff val="7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</a:p>
          <a:p>
            <a:pPr lvl="5"/>
            <a:r>
              <a:rPr lang="cs-CZ" dirty="0" smtClean="0"/>
              <a:t>Šestá úroveň</a:t>
            </a:r>
          </a:p>
          <a:p>
            <a:pPr lvl="6"/>
            <a:r>
              <a:rPr lang="cs-CZ" dirty="0" smtClean="0"/>
              <a:t>Sedmá úroveň</a:t>
            </a:r>
          </a:p>
          <a:p>
            <a:pPr lvl="7"/>
            <a:r>
              <a:rPr lang="cs-CZ" dirty="0" smtClean="0"/>
              <a:t>Osmá úroveň</a:t>
            </a:r>
          </a:p>
          <a:p>
            <a:pPr lvl="8"/>
            <a:r>
              <a:rPr lang="cs-CZ" dirty="0" smtClean="0"/>
              <a:t>Devátá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402B9795-92DC-40DC-A1CA-9A4B349D7824}" type="datetimeFigureOut">
              <a:rPr lang="cs-CZ" smtClean="0"/>
              <a:pPr/>
              <a:t>12.4.2015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0FF54DE5-C571-48E8-A5BC-B369434E2F44}" type="slidenum">
              <a:rPr lang="cs-CZ" smtClean="0"/>
              <a:pPr/>
              <a:t>‹#›</a:t>
            </a:fld>
            <a:endParaRPr lang="cs-CZ" dirty="0"/>
          </a:p>
        </p:txBody>
      </p:sp>
      <p:grpSp>
        <p:nvGrpSpPr>
          <p:cNvPr id="15" name="Skupina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Přímá spojnice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Přímá spojnice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zpravy.idnes.cz/novy-zeland-poslal-do-vezeni-kapitana-a-navigacniho-dustojnika-nakladni-lodi-rena-ggb-/zahranicni.aspx?c=A120525_130403_zahranicni_aha" TargetMode="External"/><Relationship Id="rId3" Type="http://schemas.openxmlformats.org/officeDocument/2006/relationships/hyperlink" Target="http://cs.wikipedia.org/wiki/Ropn%C3%A1_skvrna" TargetMode="External"/><Relationship Id="rId7" Type="http://schemas.openxmlformats.org/officeDocument/2006/relationships/hyperlink" Target="http://www.greenpeace.org/czech/cz/Kampan/klima_a_energetika/Arktida/honba-za-ropou/ropne-havarie/" TargetMode="External"/><Relationship Id="rId2" Type="http://schemas.openxmlformats.org/officeDocument/2006/relationships/hyperlink" Target="http://www.ceskykorzar.cz/zkaza-lodi-mv-rena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Rena_oil_spill" TargetMode="External"/><Relationship Id="rId5" Type="http://schemas.openxmlformats.org/officeDocument/2006/relationships/hyperlink" Target="https://en.wikipedia.org/wiki/MV_Rena" TargetMode="External"/><Relationship Id="rId4" Type="http://schemas.openxmlformats.org/officeDocument/2006/relationships/hyperlink" Target="http://envi.upce.cz/pisprace/prezencni/21_SP_04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pPr algn="l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cs-CZ" sz="4400" b="0" i="0" baseline="0" dirty="0" smtClean="0">
                <a:solidFill>
                  <a:srgbClr val="514843"/>
                </a:solidFill>
                <a:latin typeface="Plantagenet Cherokee"/>
                <a:ea typeface="+mj-ea"/>
                <a:cs typeface="+mj-cs"/>
              </a:rPr>
              <a:t>Ropné</a:t>
            </a:r>
            <a:r>
              <a:rPr lang="cs-CZ" sz="4400" b="0" i="0" dirty="0" smtClean="0">
                <a:solidFill>
                  <a:srgbClr val="514843"/>
                </a:solidFill>
                <a:latin typeface="Plantagenet Cherokee"/>
                <a:ea typeface="+mj-ea"/>
                <a:cs typeface="+mj-cs"/>
              </a:rPr>
              <a:t> skvrny</a:t>
            </a:r>
            <a:endParaRPr lang="cs-CZ" sz="4400" b="0" i="0" baseline="0" dirty="0">
              <a:solidFill>
                <a:srgbClr val="514843"/>
              </a:solidFill>
              <a:latin typeface="Plantagenet Cherokee"/>
              <a:ea typeface="+mj-ea"/>
              <a:cs typeface="+mj-cs"/>
            </a:endParaRPr>
          </a:p>
        </p:txBody>
      </p:sp>
      <p:sp>
        <p:nvSpPr>
          <p:cNvPr id="7" name="Podnadpis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Váchová, Dobiášová</a:t>
            </a:r>
            <a:r>
              <a:rPr lang="cs-CZ" dirty="0" smtClean="0"/>
              <a:t>, Berková, Vondráková</a:t>
            </a:r>
            <a:endParaRPr lang="cs-CZ" sz="1800" b="0" i="0" dirty="0"/>
          </a:p>
        </p:txBody>
      </p:sp>
      <p:pic>
        <p:nvPicPr>
          <p:cNvPr id="1026" name="Picture 2" descr="http://www.csojournalist.com/webzine/upimages/119719647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576916"/>
            <a:ext cx="5969000" cy="3979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52133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>
                <a:latin typeface="+mn-lt"/>
              </a:rPr>
              <a:t>Únik ropy</a:t>
            </a:r>
            <a:endParaRPr lang="cs-CZ" sz="3600" dirty="0">
              <a:latin typeface="+mn-lt"/>
            </a:endParaRPr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1104900" y="1600200"/>
            <a:ext cx="9982200" cy="5257800"/>
          </a:xfrm>
        </p:spPr>
        <p:txBody>
          <a:bodyPr/>
          <a:lstStyle/>
          <a:p>
            <a:r>
              <a:rPr lang="cs-CZ" dirty="0"/>
              <a:t>Zabíjí plankton na hladině </a:t>
            </a:r>
            <a:r>
              <a:rPr lang="cs-CZ" dirty="0" smtClean="0"/>
              <a:t>→ </a:t>
            </a:r>
            <a:r>
              <a:rPr lang="cs-CZ" dirty="0"/>
              <a:t>klesá populace </a:t>
            </a:r>
            <a:r>
              <a:rPr lang="cs-CZ" dirty="0" smtClean="0"/>
              <a:t>rybího </a:t>
            </a:r>
            <a:r>
              <a:rPr lang="cs-CZ" dirty="0"/>
              <a:t>potěru → úbytek dravců a mořských </a:t>
            </a:r>
            <a:r>
              <a:rPr lang="cs-CZ" dirty="0" smtClean="0"/>
              <a:t>savců </a:t>
            </a:r>
            <a:r>
              <a:rPr lang="cs-CZ" dirty="0"/>
              <a:t>živících se rybami → rozpadání </a:t>
            </a:r>
            <a:r>
              <a:rPr lang="cs-CZ" dirty="0" smtClean="0"/>
              <a:t>oceánského </a:t>
            </a:r>
            <a:r>
              <a:rPr lang="cs-CZ" dirty="0"/>
              <a:t>potravního </a:t>
            </a:r>
            <a:r>
              <a:rPr lang="cs-CZ" dirty="0" smtClean="0"/>
              <a:t>řetězce</a:t>
            </a:r>
          </a:p>
          <a:p>
            <a:r>
              <a:rPr lang="cs-CZ" dirty="0" smtClean="0"/>
              <a:t>Ropa→ výchozí surovina pro výrobu nafty a benzínu</a:t>
            </a:r>
          </a:p>
          <a:p>
            <a:r>
              <a:rPr lang="cs-CZ" dirty="0"/>
              <a:t>Ropa je lehčí než voda → drží se </a:t>
            </a:r>
            <a:r>
              <a:rPr lang="cs-CZ" dirty="0" smtClean="0"/>
              <a:t>na hladině vody → ropné skvrny</a:t>
            </a:r>
          </a:p>
          <a:p>
            <a:r>
              <a:rPr lang="cs-CZ" dirty="0" smtClean="0"/>
              <a:t>Vytvořené </a:t>
            </a:r>
            <a:r>
              <a:rPr lang="cs-CZ" dirty="0"/>
              <a:t>skvrny vedou k velkému </a:t>
            </a:r>
            <a:r>
              <a:rPr lang="cs-CZ" dirty="0" smtClean="0"/>
              <a:t>úhynu</a:t>
            </a:r>
            <a:br>
              <a:rPr lang="cs-CZ" dirty="0" smtClean="0"/>
            </a:br>
            <a:r>
              <a:rPr lang="cs-CZ" dirty="0" smtClean="0"/>
              <a:t>mořského </a:t>
            </a:r>
            <a:r>
              <a:rPr lang="cs-CZ" dirty="0"/>
              <a:t>ptactva a mořských živočichů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a </a:t>
            </a:r>
            <a:r>
              <a:rPr lang="cs-CZ" dirty="0"/>
              <a:t>znečišťují </a:t>
            </a:r>
            <a:r>
              <a:rPr lang="cs-CZ" dirty="0" smtClean="0"/>
              <a:t>pláže</a:t>
            </a:r>
          </a:p>
          <a:p>
            <a:endParaRPr lang="cs-CZ" dirty="0"/>
          </a:p>
          <a:p>
            <a:endParaRPr lang="cs-CZ" dirty="0" smtClean="0"/>
          </a:p>
        </p:txBody>
      </p:sp>
      <p:pic>
        <p:nvPicPr>
          <p:cNvPr id="1026" name="Picture 2" descr="http://media.novinky.cz/047/220475-original1-ud6f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08800" y="3516376"/>
            <a:ext cx="5283199" cy="3341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187300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>
                <a:latin typeface="+mn-lt"/>
              </a:rPr>
              <a:t>Příčiny</a:t>
            </a:r>
            <a:endParaRPr lang="cs-CZ" sz="3600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04900" y="1600200"/>
            <a:ext cx="9982200" cy="5041900"/>
          </a:xfrm>
        </p:spPr>
        <p:txBody>
          <a:bodyPr/>
          <a:lstStyle/>
          <a:p>
            <a:r>
              <a:rPr lang="cs-CZ" dirty="0" smtClean="0"/>
              <a:t>Hlavní příčinou je lidský faktor</a:t>
            </a:r>
          </a:p>
          <a:p>
            <a:r>
              <a:rPr lang="cs-CZ" dirty="0" smtClean="0"/>
              <a:t>Technický stav a bezpečnost přepravních prostředků</a:t>
            </a:r>
          </a:p>
          <a:p>
            <a:r>
              <a:rPr lang="cs-CZ" dirty="0" smtClean="0"/>
              <a:t>I úmyslné zapříčinění (r. 1990 irácká vojska obsadila Kuvajt → nucena vojsky OSN </a:t>
            </a:r>
            <a:r>
              <a:rPr lang="cs-CZ" dirty="0"/>
              <a:t>u</a:t>
            </a:r>
            <a:r>
              <a:rPr lang="cs-CZ" dirty="0" smtClean="0"/>
              <a:t>stoupit → zapálila stovky kuvajtských ropných vrtů → největší požár ropy v dějinách + vypuštěno do moře asi 68 milionů barelů ropy)</a:t>
            </a:r>
          </a:p>
          <a:p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1104900" y="6172200"/>
            <a:ext cx="803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u="sng" dirty="0" smtClean="0"/>
              <a:t>Pozn.: 1 barel   159 </a:t>
            </a:r>
            <a:r>
              <a:rPr lang="cs-CZ" u="sng" dirty="0"/>
              <a:t>litrů</a:t>
            </a:r>
          </a:p>
        </p:txBody>
      </p:sp>
      <p:pic>
        <p:nvPicPr>
          <p:cNvPr id="2050" name="Picture 2" descr="\dot=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8750" y="6304478"/>
            <a:ext cx="133350" cy="10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media.investicniweb.cz/photos/2013/02/14/68-2617-ixotoc-1-ilustracni-fot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29500" y="3692338"/>
            <a:ext cx="4762500" cy="3165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516852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>
                <a:latin typeface="+mn-lt"/>
              </a:rPr>
              <a:t>Havárie v dopravě</a:t>
            </a:r>
            <a:endParaRPr lang="cs-CZ" sz="3600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04900" y="1600200"/>
            <a:ext cx="9982200" cy="4025900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00000"/>
              </a:lnSpc>
              <a:spcBef>
                <a:spcPts val="1000"/>
              </a:spcBef>
              <a:buFont typeface="+mj-lt"/>
              <a:buAutoNum type="arabicParenR"/>
            </a:pPr>
            <a:r>
              <a:rPr lang="cs-CZ" sz="1900" b="1" dirty="0" smtClean="0"/>
              <a:t>Lodní doprava</a:t>
            </a:r>
          </a:p>
          <a:p>
            <a:pPr>
              <a:lnSpc>
                <a:spcPct val="100000"/>
              </a:lnSpc>
              <a:spcBef>
                <a:spcPts val="1000"/>
              </a:spcBef>
            </a:pPr>
            <a:r>
              <a:rPr lang="cs-CZ" sz="1900" dirty="0" smtClean="0"/>
              <a:t>Ročně přepravuje více než 6000 lodních nákladů (= 800 milionů tun ropy)</a:t>
            </a:r>
          </a:p>
          <a:p>
            <a:pPr>
              <a:lnSpc>
                <a:spcPct val="100000"/>
              </a:lnSpc>
              <a:spcBef>
                <a:spcPts val="1000"/>
              </a:spcBef>
            </a:pPr>
            <a:r>
              <a:rPr lang="cs-CZ" sz="1900" dirty="0" smtClean="0"/>
              <a:t>Mezník - havárie tankové lodi </a:t>
            </a:r>
            <a:r>
              <a:rPr lang="cs-CZ" sz="1900" dirty="0" err="1" smtClean="0"/>
              <a:t>Amoco</a:t>
            </a:r>
            <a:r>
              <a:rPr lang="cs-CZ" sz="1900" dirty="0" smtClean="0"/>
              <a:t> </a:t>
            </a:r>
            <a:r>
              <a:rPr lang="cs-CZ" sz="1900" dirty="0" err="1" smtClean="0"/>
              <a:t>Cadiz</a:t>
            </a:r>
            <a:r>
              <a:rPr lang="cs-CZ" sz="1900" dirty="0" smtClean="0"/>
              <a:t> → hledání nových technických a bezpečnostních řešení + zákony o postihu za znečišťování  mezinárodních vod</a:t>
            </a:r>
          </a:p>
          <a:p>
            <a:pPr>
              <a:lnSpc>
                <a:spcPct val="100000"/>
              </a:lnSpc>
              <a:spcBef>
                <a:spcPts val="1000"/>
              </a:spcBef>
            </a:pPr>
            <a:r>
              <a:rPr lang="cs-CZ" sz="1900" dirty="0" smtClean="0"/>
              <a:t>Znečišťování moří: hlavně ztroskotané cisternové lodě a jiná plavidla, rafinérie, </a:t>
            </a:r>
            <a:br>
              <a:rPr lang="cs-CZ" sz="1900" dirty="0" smtClean="0"/>
            </a:br>
            <a:r>
              <a:rPr lang="cs-CZ" sz="1900" dirty="0" smtClean="0"/>
              <a:t>olejový film z naftových motorů</a:t>
            </a:r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>
          <a:xfrm>
            <a:off x="1103382" y="3860800"/>
            <a:ext cx="9982200" cy="28575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arenR" startAt="2"/>
            </a:pPr>
            <a:r>
              <a:rPr lang="cs-CZ" b="1" dirty="0" smtClean="0"/>
              <a:t>Potrubní doprava - ropovody</a:t>
            </a:r>
          </a:p>
          <a:p>
            <a:r>
              <a:rPr lang="cs-CZ" dirty="0" smtClean="0"/>
              <a:t>Ekonomicky i ekologicky výhodnější</a:t>
            </a:r>
          </a:p>
          <a:p>
            <a:r>
              <a:rPr lang="cs-CZ" dirty="0" smtClean="0"/>
              <a:t>Úměrně délce potrubí se zvyšuje riziko havárií → </a:t>
            </a:r>
            <a:br>
              <a:rPr lang="cs-CZ" dirty="0" smtClean="0"/>
            </a:br>
            <a:r>
              <a:rPr lang="cs-CZ" dirty="0" smtClean="0"/>
              <a:t>→ znečistění podzemních i povrchových vod</a:t>
            </a:r>
            <a:endParaRPr lang="cs-CZ" dirty="0"/>
          </a:p>
        </p:txBody>
      </p:sp>
      <p:pic>
        <p:nvPicPr>
          <p:cNvPr id="6" name="Picture 2" descr="Obr. 2 Zachytávání ropné skvrny z mořské hladin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23200" y="3581400"/>
            <a:ext cx="43688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575194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>
                <a:latin typeface="+mn-lt"/>
              </a:rPr>
              <a:t>Opatření po úniku ropy do moře</a:t>
            </a:r>
            <a:endParaRPr lang="cs-CZ" sz="3200" dirty="0"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cs-CZ" dirty="0" smtClean="0"/>
              <a:t>Zastavení </a:t>
            </a:r>
            <a:r>
              <a:rPr lang="cs-CZ" dirty="0"/>
              <a:t>úniku </a:t>
            </a:r>
            <a:r>
              <a:rPr lang="cs-CZ" dirty="0" smtClean="0"/>
              <a:t>ropné látky - uzavření plnících / </a:t>
            </a:r>
            <a:r>
              <a:rPr lang="cs-CZ" dirty="0" err="1" smtClean="0"/>
              <a:t>vyprazdňovacích</a:t>
            </a:r>
            <a:r>
              <a:rPr lang="cs-CZ" dirty="0" smtClean="0"/>
              <a:t> otvorů, provizorní </a:t>
            </a:r>
            <a:r>
              <a:rPr lang="cs-CZ" dirty="0"/>
              <a:t>utěsnění děr nebo </a:t>
            </a:r>
            <a:r>
              <a:rPr lang="cs-CZ" dirty="0" smtClean="0"/>
              <a:t>trhlin, zachytávání </a:t>
            </a:r>
            <a:r>
              <a:rPr lang="cs-CZ" dirty="0"/>
              <a:t>unikajících látek do </a:t>
            </a:r>
            <a:r>
              <a:rPr lang="cs-CZ" dirty="0" smtClean="0"/>
              <a:t>nádob, vyčerpání </a:t>
            </a:r>
            <a:r>
              <a:rPr lang="cs-CZ" dirty="0"/>
              <a:t>obsahu (u nádrží) atd</a:t>
            </a:r>
            <a:r>
              <a:rPr lang="cs-CZ" dirty="0" smtClean="0"/>
              <a:t>...</a:t>
            </a:r>
          </a:p>
          <a:p>
            <a:pPr marL="457200" indent="-457200">
              <a:buFont typeface="+mj-lt"/>
              <a:buAutoNum type="arabicPeriod"/>
            </a:pPr>
            <a:r>
              <a:rPr lang="cs-CZ" dirty="0" smtClean="0"/>
              <a:t>Zamezení rozšiřování ropné látky</a:t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a</a:t>
            </a:r>
            <a:r>
              <a:rPr lang="cs-CZ" dirty="0"/>
              <a:t>) Klidná hladina → vytvoření plovoucí bariéry → zabránění dalšímu šíření ropných látek po </a:t>
            </a:r>
            <a:r>
              <a:rPr lang="cs-CZ" dirty="0" smtClean="0"/>
              <a:t>hladině</a:t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>b</a:t>
            </a:r>
            <a:r>
              <a:rPr lang="cs-CZ" dirty="0"/>
              <a:t>) Neklidná hladina → norná stěna – drží se na hladině a pružný lem </a:t>
            </a:r>
            <a:br>
              <a:rPr lang="cs-CZ" dirty="0"/>
            </a:br>
            <a:r>
              <a:rPr lang="cs-CZ" dirty="0"/>
              <a:t>pod hladinou brání průniku ropy za </a:t>
            </a:r>
            <a:r>
              <a:rPr lang="cs-CZ" dirty="0" smtClean="0"/>
              <a:t>stěnu</a:t>
            </a:r>
          </a:p>
          <a:p>
            <a:pPr marL="457200" indent="-457200">
              <a:buFont typeface="+mj-lt"/>
              <a:buAutoNum type="arabicPeriod"/>
            </a:pPr>
            <a:r>
              <a:rPr lang="cs-CZ" dirty="0"/>
              <a:t>Pomoc </a:t>
            </a:r>
            <a:r>
              <a:rPr lang="cs-CZ" dirty="0" smtClean="0"/>
              <a:t>zvířatům - hynou </a:t>
            </a:r>
            <a:r>
              <a:rPr lang="cs-CZ" dirty="0"/>
              <a:t>podchlazením (ropa „slepí“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srst </a:t>
            </a:r>
            <a:r>
              <a:rPr lang="cs-CZ" dirty="0"/>
              <a:t>nebo peří → špatná termoregulace) → čištění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zubními </a:t>
            </a:r>
            <a:r>
              <a:rPr lang="cs-CZ" dirty="0"/>
              <a:t>kartáčky a saponátem na mytí nádobí</a:t>
            </a:r>
          </a:p>
          <a:p>
            <a:pPr marL="457200" indent="-457200">
              <a:buFont typeface="+mj-lt"/>
              <a:buAutoNum type="arabicPeriod"/>
            </a:pPr>
            <a:r>
              <a:rPr lang="cs-CZ" dirty="0"/>
              <a:t>Biodegradace - používají se přírodní bakterie</a:t>
            </a:r>
            <a:r>
              <a:rPr lang="cs-CZ" dirty="0" smtClean="0"/>
              <a:t>,</a:t>
            </a:r>
            <a:br>
              <a:rPr lang="cs-CZ" dirty="0" smtClean="0"/>
            </a:br>
            <a:r>
              <a:rPr lang="cs-CZ" dirty="0" smtClean="0"/>
              <a:t>které </a:t>
            </a:r>
            <a:r>
              <a:rPr lang="cs-CZ" dirty="0"/>
              <a:t>rozkládají ropu </a:t>
            </a:r>
            <a:r>
              <a:rPr lang="cs-CZ" dirty="0" smtClean="0"/>
              <a:t>na </a:t>
            </a:r>
            <a:r>
              <a:rPr lang="cs-CZ" dirty="0"/>
              <a:t>jednodušší, neškodné </a:t>
            </a:r>
            <a:r>
              <a:rPr lang="cs-CZ" dirty="0" smtClean="0"/>
              <a:t>látky</a:t>
            </a:r>
            <a:endParaRPr lang="cs-CZ" dirty="0"/>
          </a:p>
        </p:txBody>
      </p:sp>
      <p:pic>
        <p:nvPicPr>
          <p:cNvPr id="4" name="Picture 2" descr="http://img.ihned.cz/attachment.php/290/25871290/aios5DF7GHJKLOjklPbdfghqx0SUwAmn/1019503709_0603USA_KATASTROFY_ROPA_MORE_TEZBA_3_403_650x433_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2600" y="4133829"/>
            <a:ext cx="4089400" cy="2724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937371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Ropná skvrna způsobená únikem ropy z lodi Rena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Patří mezi nejvýznamnější ropné havárie za poslední dobu (přelom 2011/2012)</a:t>
            </a:r>
          </a:p>
          <a:p>
            <a:r>
              <a:rPr lang="cs-CZ" dirty="0" smtClean="0"/>
              <a:t>Kapitán a navigační důstojník lodi si chtěli zkrátit cestu přes Velký bariérový útes (světová přírodní rezervace UNESCO)</a:t>
            </a:r>
          </a:p>
          <a:p>
            <a:r>
              <a:rPr lang="cs-CZ" dirty="0" smtClean="0"/>
              <a:t>Způsobena </a:t>
            </a:r>
            <a:r>
              <a:rPr lang="cs-CZ" dirty="0"/>
              <a:t>uvíznutím lodě Rena na mělčině u pobřeží </a:t>
            </a:r>
            <a:r>
              <a:rPr lang="cs-CZ" dirty="0" err="1" smtClean="0"/>
              <a:t>Taurangy</a:t>
            </a:r>
            <a:endParaRPr lang="cs-CZ" dirty="0" smtClean="0"/>
          </a:p>
          <a:p>
            <a:r>
              <a:rPr lang="cs-CZ" dirty="0"/>
              <a:t>N</a:t>
            </a:r>
            <a:r>
              <a:rPr lang="cs-CZ" dirty="0" smtClean="0"/>
              <a:t>ejhorší </a:t>
            </a:r>
            <a:r>
              <a:rPr lang="cs-CZ" dirty="0"/>
              <a:t>námořní katastrofa Nového Zélandu v oblasti životního prostředí (</a:t>
            </a:r>
            <a:r>
              <a:rPr lang="cs-CZ" dirty="0" smtClean="0"/>
              <a:t>vezla 1 </a:t>
            </a:r>
            <a:r>
              <a:rPr lang="cs-CZ" dirty="0"/>
              <a:t>700 tun oleje, 200 tun vlastního paliva a přes 1 300 kontejnerů, uniklo do moře kolem 300 tun topného </a:t>
            </a:r>
            <a:r>
              <a:rPr lang="cs-CZ" dirty="0" smtClean="0"/>
              <a:t>oleje</a:t>
            </a:r>
            <a:r>
              <a:rPr lang="cs-CZ" dirty="0"/>
              <a:t>)</a:t>
            </a:r>
          </a:p>
        </p:txBody>
      </p:sp>
      <p:pic>
        <p:nvPicPr>
          <p:cNvPr id="10" name="Picture 6" descr="http://upload.wikimedia.org/wikipedia/commons/d/dc/NZ_Defence_Force_assistance_to_OP_Ren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89961" y="4305566"/>
            <a:ext cx="3317316" cy="22115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1" name="Picture 8" descr="http://www.maritimenz.govt.nz/images/Incident-area/rena-breakup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648" y="4595959"/>
            <a:ext cx="2881727" cy="19211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2" name="Picture 10" descr="http://www.richardmoore.com/Images/rena-pic47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80954" y="4305566"/>
            <a:ext cx="3188830" cy="21258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15415242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Sled událostí</a:t>
            </a:r>
            <a:endParaRPr lang="cs-CZ" dirty="0"/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1104900" y="1600200"/>
            <a:ext cx="9982200" cy="5257800"/>
          </a:xfrm>
        </p:spPr>
        <p:txBody>
          <a:bodyPr anchor="t">
            <a:normAutofit/>
          </a:bodyPr>
          <a:lstStyle/>
          <a:p>
            <a:r>
              <a:rPr lang="cs-CZ" dirty="0" smtClean="0"/>
              <a:t>5</a:t>
            </a:r>
            <a:r>
              <a:rPr lang="cs-CZ" dirty="0"/>
              <a:t>. </a:t>
            </a:r>
            <a:r>
              <a:rPr lang="cs-CZ" dirty="0" smtClean="0"/>
              <a:t>10. 2011 během plavby od </a:t>
            </a:r>
            <a:r>
              <a:rPr lang="cs-CZ" dirty="0" err="1"/>
              <a:t>Napier</a:t>
            </a:r>
            <a:r>
              <a:rPr lang="cs-CZ" dirty="0"/>
              <a:t> do </a:t>
            </a:r>
            <a:r>
              <a:rPr lang="cs-CZ" dirty="0" err="1" smtClean="0"/>
              <a:t>Taurangy</a:t>
            </a:r>
            <a:r>
              <a:rPr lang="cs-CZ" dirty="0" smtClean="0"/>
              <a:t>, </a:t>
            </a:r>
            <a:r>
              <a:rPr lang="cs-CZ" dirty="0"/>
              <a:t>najela Rena na mělčinu útesu </a:t>
            </a:r>
            <a:r>
              <a:rPr lang="cs-CZ" dirty="0" err="1"/>
              <a:t>Astrolabe</a:t>
            </a:r>
            <a:r>
              <a:rPr lang="cs-CZ" dirty="0"/>
              <a:t> </a:t>
            </a:r>
          </a:p>
          <a:p>
            <a:r>
              <a:rPr lang="cs-CZ" dirty="0" smtClean="0"/>
              <a:t>9.10. 2011 začala unikat ropná </a:t>
            </a:r>
            <a:r>
              <a:rPr lang="cs-CZ" dirty="0"/>
              <a:t>skvrna, </a:t>
            </a:r>
            <a:r>
              <a:rPr lang="cs-CZ" dirty="0" smtClean="0"/>
              <a:t>blížící se k plážím </a:t>
            </a:r>
            <a:r>
              <a:rPr lang="cs-CZ" dirty="0"/>
              <a:t>a </a:t>
            </a:r>
            <a:r>
              <a:rPr lang="cs-CZ" dirty="0" smtClean="0"/>
              <a:t>kontaminující </a:t>
            </a:r>
            <a:r>
              <a:rPr lang="cs-CZ" dirty="0"/>
              <a:t>vody </a:t>
            </a:r>
            <a:r>
              <a:rPr lang="cs-CZ" dirty="0" smtClean="0"/>
              <a:t>s  </a:t>
            </a:r>
            <a:r>
              <a:rPr lang="cs-CZ" dirty="0"/>
              <a:t>mořskou flórou </a:t>
            </a:r>
            <a:r>
              <a:rPr lang="cs-CZ" dirty="0" smtClean="0"/>
              <a:t>a faunou </a:t>
            </a:r>
            <a:r>
              <a:rPr lang="cs-CZ" dirty="0"/>
              <a:t>(</a:t>
            </a:r>
            <a:r>
              <a:rPr lang="cs-CZ" dirty="0" smtClean="0"/>
              <a:t>včetně </a:t>
            </a:r>
            <a:r>
              <a:rPr lang="cs-CZ" dirty="0"/>
              <a:t>velryb, delfínů, lachtanů, ryb a vzácného </a:t>
            </a:r>
            <a:r>
              <a:rPr lang="cs-CZ" dirty="0" smtClean="0"/>
              <a:t>ptactva)</a:t>
            </a:r>
          </a:p>
          <a:p>
            <a:r>
              <a:rPr lang="cs-CZ" dirty="0" smtClean="0"/>
              <a:t>Odstraňování kontejnerů z lodi</a:t>
            </a:r>
          </a:p>
          <a:p>
            <a:r>
              <a:rPr lang="cs-CZ" dirty="0"/>
              <a:t>Špatné počasí → posunutí lodi ke břehu → další únik 130 - 350 tun ropy </a:t>
            </a:r>
          </a:p>
          <a:p>
            <a:r>
              <a:rPr lang="cs-CZ" dirty="0"/>
              <a:t>Loď na útesu vězela přídí, pod zádí dno klesalo do hloubky více než 50 m → trup začal praskat → 14.10. už držel pohromadě jen díky vnitřní struktuře</a:t>
            </a:r>
          </a:p>
          <a:p>
            <a:r>
              <a:rPr lang="cs-CZ" dirty="0"/>
              <a:t>15.10. - vstup na palubu plavidla → odčerpání zbývající ropy (do 17.10. odstraněno 20 tun ropy)</a:t>
            </a:r>
          </a:p>
          <a:p>
            <a:r>
              <a:rPr lang="cs-CZ" dirty="0"/>
              <a:t>8. 1. 2012 se Rena zlomila úplně a záď sklouzla z útesu a začala </a:t>
            </a:r>
            <a:r>
              <a:rPr lang="cs-CZ" dirty="0" smtClean="0"/>
              <a:t>klesat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33050091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Dopad na životní prostředí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Největší dopad → podmořský útes </a:t>
            </a:r>
            <a:r>
              <a:rPr lang="cs-CZ" dirty="0" err="1" smtClean="0"/>
              <a:t>Astrolabe</a:t>
            </a:r>
            <a:r>
              <a:rPr lang="cs-CZ" dirty="0"/>
              <a:t> </a:t>
            </a:r>
            <a:r>
              <a:rPr lang="cs-CZ" dirty="0" smtClean="0"/>
              <a:t>a </a:t>
            </a:r>
            <a:r>
              <a:rPr lang="cs-CZ" dirty="0"/>
              <a:t>pobřeží </a:t>
            </a:r>
            <a:r>
              <a:rPr lang="cs-CZ" dirty="0" err="1" smtClean="0"/>
              <a:t>Taurangy</a:t>
            </a:r>
            <a:r>
              <a:rPr lang="cs-CZ" dirty="0"/>
              <a:t> na Novém </a:t>
            </a:r>
            <a:r>
              <a:rPr lang="cs-CZ" dirty="0" smtClean="0"/>
              <a:t>Zélandu</a:t>
            </a:r>
          </a:p>
          <a:p>
            <a:r>
              <a:rPr lang="cs-CZ" dirty="0" smtClean="0"/>
              <a:t>V</a:t>
            </a:r>
            <a:r>
              <a:rPr lang="cs-CZ" dirty="0"/>
              <a:t> </a:t>
            </a:r>
            <a:r>
              <a:rPr lang="cs-CZ" dirty="0" err="1" smtClean="0"/>
              <a:t>Bay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Plenty</a:t>
            </a:r>
            <a:r>
              <a:rPr lang="cs-CZ" dirty="0"/>
              <a:t> </a:t>
            </a:r>
            <a:r>
              <a:rPr lang="cs-CZ" dirty="0" smtClean="0"/>
              <a:t>muselo být odstraněno víc než tisíc tun písku, aby se odstranila ropa</a:t>
            </a:r>
          </a:p>
          <a:p>
            <a:r>
              <a:rPr lang="cs-CZ" dirty="0" smtClean="0"/>
              <a:t>Smrt spousty mořských ptáků, lachtanů, tučňáků, ryb</a:t>
            </a:r>
            <a:br>
              <a:rPr lang="cs-CZ" dirty="0" smtClean="0"/>
            </a:br>
            <a:r>
              <a:rPr lang="cs-CZ" dirty="0" smtClean="0"/>
              <a:t>a jiných mořských živočichů</a:t>
            </a:r>
          </a:p>
          <a:p>
            <a:r>
              <a:rPr lang="cs-CZ" dirty="0"/>
              <a:t>Na pobřeží tisíce uhynulých ptáků, tři tisíce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dobrovolníků </a:t>
            </a:r>
            <a:r>
              <a:rPr lang="cs-CZ" dirty="0"/>
              <a:t>zachraňovaly ty přeživší a uklízeli </a:t>
            </a:r>
            <a:r>
              <a:rPr lang="cs-CZ" dirty="0" smtClean="0"/>
              <a:t>pláže</a:t>
            </a:r>
          </a:p>
          <a:p>
            <a:r>
              <a:rPr lang="cs-CZ" dirty="0" smtClean="0"/>
              <a:t>Kuličky topného </a:t>
            </a:r>
            <a:r>
              <a:rPr lang="cs-CZ" dirty="0"/>
              <a:t>oleje </a:t>
            </a:r>
            <a:r>
              <a:rPr lang="cs-CZ" dirty="0" smtClean="0"/>
              <a:t>se vyplavily </a:t>
            </a:r>
            <a:r>
              <a:rPr lang="cs-CZ" dirty="0"/>
              <a:t>na pláži </a:t>
            </a:r>
            <a:r>
              <a:rPr lang="cs-CZ" dirty="0" smtClean="0"/>
              <a:t>břehu</a:t>
            </a:r>
            <a:r>
              <a:rPr lang="cs-CZ" dirty="0"/>
              <a:t> 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Mount </a:t>
            </a:r>
            <a:r>
              <a:rPr lang="cs-CZ" dirty="0" err="1"/>
              <a:t>Maunganui</a:t>
            </a:r>
            <a:r>
              <a:rPr lang="cs-CZ" dirty="0"/>
              <a:t> a </a:t>
            </a:r>
            <a:r>
              <a:rPr lang="cs-CZ" dirty="0" err="1" smtClean="0"/>
              <a:t>Papamoa</a:t>
            </a:r>
            <a:r>
              <a:rPr lang="cs-CZ" dirty="0" smtClean="0"/>
              <a:t> → pláže byly </a:t>
            </a:r>
            <a:br>
              <a:rPr lang="cs-CZ" dirty="0" smtClean="0"/>
            </a:br>
            <a:r>
              <a:rPr lang="cs-CZ" dirty="0" smtClean="0"/>
              <a:t>uzavřeny </a:t>
            </a:r>
            <a:r>
              <a:rPr lang="cs-CZ" dirty="0"/>
              <a:t>až do </a:t>
            </a:r>
            <a:r>
              <a:rPr lang="cs-CZ" dirty="0" smtClean="0"/>
              <a:t>vyčištění</a:t>
            </a:r>
            <a:endParaRPr lang="cs-CZ" dirty="0"/>
          </a:p>
          <a:p>
            <a:endParaRPr lang="cs-CZ" dirty="0"/>
          </a:p>
        </p:txBody>
      </p:sp>
      <p:pic>
        <p:nvPicPr>
          <p:cNvPr id="4098" name="Picture 2" descr="Uhynulí ptáci, obalení olejem z Ren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24800" y="3072483"/>
            <a:ext cx="4267200" cy="3815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402215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http://www.ceskykorzar.cz/zkaza-lodi-mv-rena</a:t>
            </a:r>
            <a:r>
              <a:rPr lang="cs-CZ" dirty="0" smtClean="0">
                <a:hlinkClick r:id="rId2"/>
              </a:rPr>
              <a:t>/</a:t>
            </a:r>
            <a:endParaRPr lang="cs-CZ" dirty="0" smtClean="0"/>
          </a:p>
          <a:p>
            <a:r>
              <a:rPr lang="cs-CZ" dirty="0">
                <a:hlinkClick r:id="rId3"/>
              </a:rPr>
              <a:t>http://</a:t>
            </a:r>
            <a:r>
              <a:rPr lang="cs-CZ" dirty="0" smtClean="0">
                <a:hlinkClick r:id="rId3"/>
              </a:rPr>
              <a:t>cs.wikipedia.org/wiki/Ropn%C3%A1_skvrna</a:t>
            </a:r>
            <a:endParaRPr lang="cs-CZ" dirty="0" smtClean="0"/>
          </a:p>
          <a:p>
            <a:r>
              <a:rPr lang="cs-CZ" dirty="0">
                <a:hlinkClick r:id="rId4"/>
              </a:rPr>
              <a:t>http://</a:t>
            </a:r>
            <a:r>
              <a:rPr lang="cs-CZ" dirty="0" smtClean="0">
                <a:hlinkClick r:id="rId4"/>
              </a:rPr>
              <a:t>envi.upce.cz/pisprace/prezencni/21_SP_04.PDF</a:t>
            </a:r>
            <a:endParaRPr lang="cs-CZ" dirty="0" smtClean="0"/>
          </a:p>
          <a:p>
            <a:r>
              <a:rPr lang="cs-CZ" dirty="0">
                <a:hlinkClick r:id="rId5"/>
              </a:rPr>
              <a:t>https://</a:t>
            </a:r>
            <a:r>
              <a:rPr lang="cs-CZ" dirty="0" smtClean="0">
                <a:hlinkClick r:id="rId5"/>
              </a:rPr>
              <a:t>en.wikipedia.org/wiki/MV_Rena</a:t>
            </a:r>
            <a:endParaRPr lang="cs-CZ" dirty="0" smtClean="0"/>
          </a:p>
          <a:p>
            <a:r>
              <a:rPr lang="cs-CZ" dirty="0">
                <a:hlinkClick r:id="rId6"/>
              </a:rPr>
              <a:t>http://</a:t>
            </a:r>
            <a:r>
              <a:rPr lang="cs-CZ" dirty="0" smtClean="0">
                <a:hlinkClick r:id="rId6"/>
              </a:rPr>
              <a:t>en.wikipedia.org/wiki/Rena_oil_spill</a:t>
            </a:r>
            <a:endParaRPr lang="cs-CZ" dirty="0" smtClean="0"/>
          </a:p>
          <a:p>
            <a:r>
              <a:rPr lang="cs-CZ" dirty="0">
                <a:hlinkClick r:id="rId7"/>
              </a:rPr>
              <a:t>http://www.greenpeace.org/czech/cz/Kampan/klima_a_energetika/Arktida/honba-za-ropou/ropne-havarie</a:t>
            </a:r>
            <a:r>
              <a:rPr lang="cs-CZ" dirty="0" smtClean="0">
                <a:hlinkClick r:id="rId7"/>
              </a:rPr>
              <a:t>/</a:t>
            </a:r>
            <a:endParaRPr lang="cs-CZ" dirty="0" smtClean="0"/>
          </a:p>
          <a:p>
            <a:r>
              <a:rPr lang="cs-CZ" dirty="0">
                <a:hlinkClick r:id="rId8"/>
              </a:rPr>
              <a:t>http://zpravy.idnes.cz/novy-zeland-poslal-do-vezeni-kapitana-a-navigacniho-dustojnika-nakladni-lodi-rena-ggb-/</a:t>
            </a:r>
            <a:r>
              <a:rPr lang="cs-CZ" dirty="0" smtClean="0">
                <a:hlinkClick r:id="rId8"/>
              </a:rPr>
              <a:t>zahranicni.aspx?c=A120525_130403_zahranicni_aha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xmlns="" val="12169417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cademic Literature 16x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Vlastní 1">
      <a:majorFont>
        <a:latin typeface="Calibri"/>
        <a:ea typeface=""/>
        <a:cs typeface=""/>
      </a:majorFont>
      <a:minorFont>
        <a:latin typeface="Century Gothic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AcademicLiterature_16x9_TP103431361.potx" id="{B63B9D51-0F65-46BB-82D2-92FBCC18E236}" vid="{56FB8BD4-7269-439C-89E5-1BB255CD3724}"/>
    </a:ext>
  </a:extLst>
</a:theme>
</file>

<file path=ppt/theme/theme2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Školní prezentace, návrh s proužky a stuhou (širokoúhlá)</Template>
  <TotalTime>0</TotalTime>
  <Words>488</Words>
  <Application>Microsoft Office PowerPoint</Application>
  <PresentationFormat>Vlastní</PresentationFormat>
  <Paragraphs>53</Paragraphs>
  <Slides>9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Academic Literature 16x9</vt:lpstr>
      <vt:lpstr>Ropné skvrny</vt:lpstr>
      <vt:lpstr>Únik ropy</vt:lpstr>
      <vt:lpstr>Příčiny</vt:lpstr>
      <vt:lpstr>Havárie v dopravě</vt:lpstr>
      <vt:lpstr>Opatření po úniku ropy do moře</vt:lpstr>
      <vt:lpstr>Ropná skvrna způsobená únikem ropy z lodi Rena</vt:lpstr>
      <vt:lpstr>Sled událostí</vt:lpstr>
      <vt:lpstr>Dopad na životní prostředí</vt:lpstr>
      <vt:lpstr>Zdroje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2015-04-01T14:27:36Z</dcterms:created>
  <dcterms:modified xsi:type="dcterms:W3CDTF">2015-04-12T20:18:36Z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TC034313809991</vt:lpwstr>
  </property>
</Properties>
</file>